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8" r:id="rId2"/>
    <p:sldId id="284" r:id="rId3"/>
    <p:sldId id="257" r:id="rId4"/>
    <p:sldId id="259" r:id="rId5"/>
    <p:sldId id="260" r:id="rId6"/>
    <p:sldId id="263" r:id="rId7"/>
    <p:sldId id="264" r:id="rId8"/>
    <p:sldId id="267" r:id="rId9"/>
    <p:sldId id="268" r:id="rId10"/>
    <p:sldId id="271" r:id="rId11"/>
    <p:sldId id="269" r:id="rId12"/>
    <p:sldId id="272" r:id="rId13"/>
    <p:sldId id="270" r:id="rId14"/>
    <p:sldId id="279" r:id="rId15"/>
    <p:sldId id="276" r:id="rId16"/>
    <p:sldId id="277" r:id="rId17"/>
    <p:sldId id="278" r:id="rId18"/>
    <p:sldId id="280" r:id="rId19"/>
    <p:sldId id="281" r:id="rId20"/>
    <p:sldId id="274" r:id="rId21"/>
    <p:sldId id="275" r:id="rId22"/>
    <p:sldId id="282" r:id="rId23"/>
    <p:sldId id="285" r:id="rId24"/>
    <p:sldId id="283" r:id="rId2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37" d="100"/>
          <a:sy n="37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D75A-1213-4AEB-B11F-53A8B5F445A1}" type="datetimeFigureOut">
              <a:rPr lang="fa-IR" smtClean="0"/>
              <a:t>02/19/1435</a:t>
            </a:fld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DD9EFB-B176-4969-B669-D49DBE67A8A6}" type="slidenum">
              <a:rPr lang="fa-IR" smtClean="0"/>
              <a:t>‹#›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D75A-1213-4AEB-B11F-53A8B5F445A1}" type="datetimeFigureOut">
              <a:rPr lang="fa-IR" smtClean="0"/>
              <a:t>02/19/1435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9EFB-B176-4969-B669-D49DBE67A8A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D75A-1213-4AEB-B11F-53A8B5F445A1}" type="datetimeFigureOut">
              <a:rPr lang="fa-IR" smtClean="0"/>
              <a:t>02/19/1435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9EFB-B176-4969-B669-D49DBE67A8A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D75A-1213-4AEB-B11F-53A8B5F445A1}" type="datetimeFigureOut">
              <a:rPr lang="fa-IR" smtClean="0"/>
              <a:t>02/19/1435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9EFB-B176-4969-B669-D49DBE67A8A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D75A-1213-4AEB-B11F-53A8B5F445A1}" type="datetimeFigureOut">
              <a:rPr lang="fa-IR" smtClean="0"/>
              <a:t>02/19/1435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9EFB-B176-4969-B669-D49DBE67A8A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D75A-1213-4AEB-B11F-53A8B5F445A1}" type="datetimeFigureOut">
              <a:rPr lang="fa-IR" smtClean="0"/>
              <a:t>02/19/1435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9EFB-B176-4969-B669-D49DBE67A8A6}" type="slidenum">
              <a:rPr lang="fa-IR" smtClean="0"/>
              <a:t>‹#›</a:t>
            </a:fld>
            <a:endParaRPr lang="fa-I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D75A-1213-4AEB-B11F-53A8B5F445A1}" type="datetimeFigureOut">
              <a:rPr lang="fa-IR" smtClean="0"/>
              <a:t>02/19/1435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9EFB-B176-4969-B669-D49DBE67A8A6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D75A-1213-4AEB-B11F-53A8B5F445A1}" type="datetimeFigureOut">
              <a:rPr lang="fa-IR" smtClean="0"/>
              <a:t>02/19/1435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9EFB-B176-4969-B669-D49DBE67A8A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D75A-1213-4AEB-B11F-53A8B5F445A1}" type="datetimeFigureOut">
              <a:rPr lang="fa-IR" smtClean="0"/>
              <a:t>02/19/1435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9EFB-B176-4969-B669-D49DBE67A8A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D75A-1213-4AEB-B11F-53A8B5F445A1}" type="datetimeFigureOut">
              <a:rPr lang="fa-IR" smtClean="0"/>
              <a:t>02/19/1435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9EFB-B176-4969-B669-D49DBE67A8A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D75A-1213-4AEB-B11F-53A8B5F445A1}" type="datetimeFigureOut">
              <a:rPr lang="fa-IR" smtClean="0"/>
              <a:t>02/19/1435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D9EFB-B176-4969-B669-D49DBE67A8A6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CD8D75A-1213-4AEB-B11F-53A8B5F445A1}" type="datetimeFigureOut">
              <a:rPr lang="fa-IR" smtClean="0"/>
              <a:t>02/19/1435</a:t>
            </a:fld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DD9EFB-B176-4969-B669-D49DBE67A8A6}" type="slidenum">
              <a:rPr lang="fa-IR" smtClean="0"/>
              <a:t>‹#›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r" defTabSz="914400" rtl="1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404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0"/>
            <a:ext cx="3513584" cy="6453335"/>
          </a:xfrm>
        </p:spPr>
        <p:txBody>
          <a:bodyPr>
            <a:noAutofit/>
          </a:bodyPr>
          <a:lstStyle/>
          <a:p>
            <a:pPr algn="r"/>
            <a:r>
              <a:rPr lang="fa-IR" dirty="0">
                <a:solidFill>
                  <a:schemeClr val="bg1"/>
                </a:solidFill>
                <a:cs typeface="B Shekari" pitchFamily="2" charset="-78"/>
              </a:rPr>
              <a:t>تقسیم میوز: در این تقسیم تعداد کروموزوم هاى سلول ها ى حاصل نصف مى شود. </a:t>
            </a:r>
            <a:r>
              <a:rPr lang="fa-IR" dirty="0" smtClean="0">
                <a:solidFill>
                  <a:schemeClr val="bg1"/>
                </a:solidFill>
                <a:cs typeface="B Shekari" pitchFamily="2" charset="-78"/>
              </a:rPr>
              <a:t>این تقسیم،اصولاً </a:t>
            </a:r>
            <a:r>
              <a:rPr lang="fa-IR" dirty="0">
                <a:solidFill>
                  <a:schemeClr val="bg1"/>
                </a:solidFill>
                <a:cs typeface="B Shekari" pitchFamily="2" charset="-78"/>
              </a:rPr>
              <a:t>در اندام هاى جنسى و براى </a:t>
            </a:r>
            <a:r>
              <a:rPr lang="fa-IR" dirty="0" smtClean="0">
                <a:solidFill>
                  <a:schemeClr val="bg1"/>
                </a:solidFill>
                <a:cs typeface="B Shekari" pitchFamily="2" charset="-78"/>
              </a:rPr>
              <a:t>ایجاد </a:t>
            </a:r>
            <a:r>
              <a:rPr lang="fa-IR" dirty="0">
                <a:solidFill>
                  <a:schemeClr val="bg1"/>
                </a:solidFill>
                <a:cs typeface="B Shekari" pitchFamily="2" charset="-78"/>
              </a:rPr>
              <a:t>سلول هاى جنسى که تعداد کروموزوم هاى آنها نصف </a:t>
            </a:r>
            <a:r>
              <a:rPr lang="fa-IR" dirty="0" smtClean="0">
                <a:solidFill>
                  <a:schemeClr val="bg1"/>
                </a:solidFill>
                <a:cs typeface="B Shekari" pitchFamily="2" charset="-78"/>
              </a:rPr>
              <a:t>تعدادکروموزوم </a:t>
            </a:r>
            <a:r>
              <a:rPr lang="fa-IR" dirty="0">
                <a:solidFill>
                  <a:schemeClr val="bg1"/>
                </a:solidFill>
                <a:cs typeface="B Shekari" pitchFamily="2" charset="-78"/>
              </a:rPr>
              <a:t>هاى سلول هاى </a:t>
            </a:r>
            <a:r>
              <a:rPr lang="fa-IR" dirty="0" smtClean="0">
                <a:solidFill>
                  <a:schemeClr val="bg1"/>
                </a:solidFill>
                <a:cs typeface="B Shekari" pitchFamily="2" charset="-78"/>
              </a:rPr>
              <a:t>دیگر </a:t>
            </a:r>
            <a:r>
              <a:rPr lang="fa-IR" dirty="0">
                <a:solidFill>
                  <a:schemeClr val="bg1"/>
                </a:solidFill>
                <a:cs typeface="B Shekari" pitchFamily="2" charset="-78"/>
              </a:rPr>
              <a:t>بدن است، صورت م</a:t>
            </a:r>
            <a:r>
              <a:rPr lang="fa-IR" dirty="0" smtClean="0">
                <a:solidFill>
                  <a:schemeClr val="bg1"/>
                </a:solidFill>
                <a:cs typeface="B Shekari" pitchFamily="2" charset="-78"/>
              </a:rPr>
              <a:t>ىگیرد</a:t>
            </a:r>
            <a:r>
              <a:rPr lang="fa-IR" dirty="0">
                <a:solidFill>
                  <a:schemeClr val="bg1"/>
                </a:solidFill>
                <a:cs typeface="B Shekari" pitchFamily="2" charset="-78"/>
              </a:rPr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9" y="3501008"/>
            <a:ext cx="4327550" cy="3038781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176464" cy="3154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872081" cy="5904061"/>
          </a:xfrm>
        </p:spPr>
      </p:pic>
    </p:spTree>
    <p:extLst>
      <p:ext uri="{BB962C8B-B14F-4D97-AF65-F5344CB8AC3E}">
        <p14:creationId xmlns:p14="http://schemas.microsoft.com/office/powerpoint/2010/main" val="32280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3" y="188640"/>
            <a:ext cx="9144000" cy="6379322"/>
          </a:xfrm>
        </p:spPr>
      </p:pic>
    </p:spTree>
    <p:extLst>
      <p:ext uri="{BB962C8B-B14F-4D97-AF65-F5344CB8AC3E}">
        <p14:creationId xmlns:p14="http://schemas.microsoft.com/office/powerpoint/2010/main" val="11205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9304"/>
            <a:ext cx="9101450" cy="4368696"/>
          </a:xfrm>
        </p:spPr>
      </p:pic>
      <p:sp>
        <p:nvSpPr>
          <p:cNvPr id="2" name="TextBox 1"/>
          <p:cNvSpPr txBox="1"/>
          <p:nvPr/>
        </p:nvSpPr>
        <p:spPr>
          <a:xfrm>
            <a:off x="2438988" y="548680"/>
            <a:ext cx="5798383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6000" dirty="0" smtClean="0">
                <a:solidFill>
                  <a:schemeClr val="bg1"/>
                </a:solidFill>
                <a:cs typeface="B Shekari" pitchFamily="2" charset="-78"/>
              </a:rPr>
              <a:t>مراحل تقسیم میوز </a:t>
            </a:r>
            <a:r>
              <a:rPr lang="en-US" sz="6000" dirty="0" smtClean="0">
                <a:solidFill>
                  <a:schemeClr val="bg1"/>
                </a:solidFill>
                <a:cs typeface="B Shekari" pitchFamily="2" charset="-78"/>
              </a:rPr>
              <a:t>II</a:t>
            </a:r>
            <a:endParaRPr lang="fa-IR" sz="6000" dirty="0" smtClean="0">
              <a:solidFill>
                <a:schemeClr val="bg1"/>
              </a:solidFill>
              <a:cs typeface="B Shekari" pitchFamily="2" charset="-78"/>
            </a:endParaRPr>
          </a:p>
          <a:p>
            <a:r>
              <a:rPr lang="fa-IR" sz="6000" dirty="0" smtClean="0">
                <a:solidFill>
                  <a:schemeClr val="bg1"/>
                </a:solidFill>
                <a:cs typeface="B Shekari" pitchFamily="2" charset="-78"/>
              </a:rPr>
              <a:t>میوز </a:t>
            </a:r>
            <a:r>
              <a:rPr lang="en-US" sz="6000" dirty="0" smtClean="0">
                <a:solidFill>
                  <a:schemeClr val="bg1"/>
                </a:solidFill>
                <a:cs typeface="B Shekari" pitchFamily="2" charset="-78"/>
              </a:rPr>
              <a:t>II</a:t>
            </a:r>
            <a:r>
              <a:rPr lang="fa-IR" sz="6000" dirty="0" smtClean="0">
                <a:solidFill>
                  <a:schemeClr val="bg1"/>
                </a:solidFill>
                <a:cs typeface="B Shekari" pitchFamily="2" charset="-78"/>
              </a:rPr>
              <a:t> در واقع نوعی میتوز است.   </a:t>
            </a:r>
            <a:endParaRPr lang="fa-IR" sz="6000" dirty="0">
              <a:solidFill>
                <a:schemeClr val="bg1"/>
              </a:solidFill>
              <a:cs typeface="B Shekar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15200" cy="1154097"/>
          </a:xfrm>
        </p:spPr>
        <p:txBody>
          <a:bodyPr>
            <a:noAutofit/>
          </a:bodyPr>
          <a:lstStyle/>
          <a:p>
            <a:pPr algn="r"/>
            <a:r>
              <a:rPr lang="fa-IR" sz="7200" dirty="0" smtClean="0">
                <a:solidFill>
                  <a:schemeClr val="bg1"/>
                </a:solidFill>
                <a:cs typeface="B Shekari" pitchFamily="2" charset="-78"/>
              </a:rPr>
              <a:t>مقایسه میوز و میتوز </a:t>
            </a:r>
            <a:endParaRPr lang="fa-IR" sz="7200" dirty="0">
              <a:solidFill>
                <a:schemeClr val="bg1"/>
              </a:solidFill>
              <a:cs typeface="B Shekari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4896544" cy="45365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8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315200" cy="115409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meiosis and mitosis difference</a:t>
            </a: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4377"/>
            <a:ext cx="8560611" cy="5803623"/>
          </a:xfrm>
        </p:spPr>
      </p:pic>
    </p:spTree>
    <p:extLst>
      <p:ext uri="{BB962C8B-B14F-4D97-AF65-F5344CB8AC3E}">
        <p14:creationId xmlns:p14="http://schemas.microsoft.com/office/powerpoint/2010/main" val="33541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393976" cy="6562702"/>
          </a:xfrm>
        </p:spPr>
      </p:pic>
    </p:spTree>
    <p:extLst>
      <p:ext uri="{BB962C8B-B14F-4D97-AF65-F5344CB8AC3E}">
        <p14:creationId xmlns:p14="http://schemas.microsoft.com/office/powerpoint/2010/main" val="6045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632848" cy="6608205"/>
          </a:xfrm>
        </p:spPr>
      </p:pic>
    </p:spTree>
    <p:extLst>
      <p:ext uri="{BB962C8B-B14F-4D97-AF65-F5344CB8AC3E}">
        <p14:creationId xmlns:p14="http://schemas.microsoft.com/office/powerpoint/2010/main" val="42595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280037" cy="6146781"/>
          </a:xfrm>
        </p:spPr>
      </p:pic>
    </p:spTree>
    <p:extLst>
      <p:ext uri="{BB962C8B-B14F-4D97-AF65-F5344CB8AC3E}">
        <p14:creationId xmlns:p14="http://schemas.microsoft.com/office/powerpoint/2010/main" val="12301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632848" cy="6412893"/>
          </a:xfrm>
        </p:spPr>
      </p:pic>
    </p:spTree>
    <p:extLst>
      <p:ext uri="{BB962C8B-B14F-4D97-AF65-F5344CB8AC3E}">
        <p14:creationId xmlns:p14="http://schemas.microsoft.com/office/powerpoint/2010/main" val="27204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315200" cy="1154097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A Salamat" pitchFamily="2" charset="-78"/>
              </a:rPr>
              <a:t>تقسیم میوز و میتوز </a:t>
            </a:r>
            <a:endParaRPr lang="fa-IR" dirty="0">
              <a:solidFill>
                <a:schemeClr val="bg1"/>
              </a:solidFill>
              <a:cs typeface="A Salama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48680"/>
            <a:ext cx="500489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Meiosis &amp; Mitosis</a:t>
            </a:r>
            <a:r>
              <a:rPr lang="en-US" dirty="0" smtClean="0"/>
              <a:t> </a:t>
            </a:r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662265" cy="4996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65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327"/>
            <a:ext cx="7315200" cy="1154097"/>
          </a:xfrm>
        </p:spPr>
        <p:txBody>
          <a:bodyPr>
            <a:normAutofit/>
          </a:bodyPr>
          <a:lstStyle/>
          <a:p>
            <a:pPr algn="r"/>
            <a:r>
              <a:rPr lang="fa-IR" sz="5400" dirty="0" smtClean="0">
                <a:solidFill>
                  <a:schemeClr val="bg1"/>
                </a:solidFill>
                <a:cs typeface="A Salamat" pitchFamily="2" charset="-78"/>
              </a:rPr>
              <a:t>میوز یا میتوز ؟؟؟</a:t>
            </a:r>
            <a:endParaRPr lang="fa-IR" sz="5400" dirty="0">
              <a:solidFill>
                <a:schemeClr val="bg1"/>
              </a:solidFill>
              <a:cs typeface="A Salamat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6" y="1772816"/>
            <a:ext cx="8784976" cy="4392488"/>
          </a:xfrm>
        </p:spPr>
      </p:pic>
      <p:sp>
        <p:nvSpPr>
          <p:cNvPr id="3" name="TextBox 2"/>
          <p:cNvSpPr txBox="1"/>
          <p:nvPr/>
        </p:nvSpPr>
        <p:spPr>
          <a:xfrm rot="19078350">
            <a:off x="1158877" y="342133"/>
            <a:ext cx="154241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9600" dirty="0" smtClean="0">
                <a:solidFill>
                  <a:schemeClr val="bg1"/>
                </a:solidFill>
                <a:cs typeface="A Salamat" pitchFamily="2" charset="-78"/>
              </a:rPr>
              <a:t>میوز</a:t>
            </a:r>
            <a:endParaRPr lang="fa-IR" sz="9600" dirty="0">
              <a:solidFill>
                <a:schemeClr val="bg1"/>
              </a:solidFill>
              <a:cs typeface="A Salama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02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270087" cy="4895949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49"/>
            <a:ext cx="77724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9693512">
            <a:off x="991981" y="422754"/>
            <a:ext cx="1050288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5400" dirty="0" smtClean="0">
                <a:solidFill>
                  <a:schemeClr val="bg1"/>
                </a:solidFill>
                <a:cs typeface="A Salamat" pitchFamily="2" charset="-78"/>
              </a:rPr>
              <a:t>میوز </a:t>
            </a:r>
            <a:endParaRPr lang="fa-IR" sz="5400" dirty="0">
              <a:solidFill>
                <a:schemeClr val="bg1"/>
              </a:solidFill>
              <a:cs typeface="A Salama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48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908720"/>
            <a:ext cx="3960440" cy="3602369"/>
          </a:xfrm>
        </p:spPr>
        <p:txBody>
          <a:bodyPr>
            <a:noAutofit/>
          </a:bodyPr>
          <a:lstStyle/>
          <a:p>
            <a:pPr algn="r"/>
            <a:r>
              <a:rPr lang="fa-IR" sz="9600" dirty="0" smtClean="0">
                <a:solidFill>
                  <a:schemeClr val="bg1"/>
                </a:solidFill>
                <a:cs typeface="B Shekari" pitchFamily="2" charset="-78"/>
              </a:rPr>
              <a:t>میوز در انسان :</a:t>
            </a:r>
            <a:br>
              <a:rPr lang="fa-IR" sz="9600" dirty="0" smtClean="0">
                <a:solidFill>
                  <a:schemeClr val="bg1"/>
                </a:solidFill>
                <a:cs typeface="B Shekari" pitchFamily="2" charset="-78"/>
              </a:rPr>
            </a:br>
            <a:r>
              <a:rPr lang="fa-IR" sz="5400" dirty="0" smtClean="0">
                <a:solidFill>
                  <a:schemeClr val="bg1"/>
                </a:solidFill>
                <a:cs typeface="B Shekari" pitchFamily="2" charset="-78"/>
              </a:rPr>
              <a:t>به تعداد سلول های حاصل توجه فرمایید!!! </a:t>
            </a:r>
            <a:endParaRPr lang="fa-IR" sz="5400" dirty="0">
              <a:solidFill>
                <a:schemeClr val="bg1"/>
              </a:solidFill>
              <a:cs typeface="B Shekari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29074"/>
            <a:ext cx="6900339" cy="6828926"/>
          </a:xfrm>
        </p:spPr>
      </p:pic>
    </p:spTree>
    <p:extLst>
      <p:ext uri="{BB962C8B-B14F-4D97-AF65-F5344CB8AC3E}">
        <p14:creationId xmlns:p14="http://schemas.microsoft.com/office/powerpoint/2010/main" val="34804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340">
            <a:off x="191847" y="415980"/>
            <a:ext cx="6037632" cy="3115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325">
            <a:off x="5316820" y="3687559"/>
            <a:ext cx="3456384" cy="2606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C:\Users\Negin\Desktop\miosis and mitos\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1591617" cy="19678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egin\Desktop\miosis and mitos\lily_I(2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05716"/>
            <a:ext cx="1976637" cy="1818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egin\Desktop\miosis and mitos\mei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399">
            <a:off x="1667097" y="3720928"/>
            <a:ext cx="3528392" cy="2580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4168" y="585554"/>
            <a:ext cx="226215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Good luck</a:t>
            </a:r>
            <a:endParaRPr lang="fa-I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27" y="1313249"/>
            <a:ext cx="77247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2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634" y="-636421"/>
            <a:ext cx="2953512" cy="2176272"/>
          </a:xfrm>
        </p:spPr>
        <p:txBody>
          <a:bodyPr>
            <a:normAutofit/>
          </a:bodyPr>
          <a:lstStyle/>
          <a:p>
            <a:r>
              <a:rPr lang="fa-IR" sz="6600" dirty="0" smtClean="0">
                <a:solidFill>
                  <a:schemeClr val="bg1"/>
                </a:solidFill>
                <a:cs typeface="A Salamat" pitchFamily="2" charset="-78"/>
              </a:rPr>
              <a:t>تقسیم میتوز </a:t>
            </a:r>
            <a:endParaRPr lang="fa-IR" sz="6600" dirty="0">
              <a:solidFill>
                <a:schemeClr val="bg1"/>
              </a:solidFill>
              <a:cs typeface="A Salamat" pitchFamily="2" charset="-7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4655"/>
          <a:stretch>
            <a:fillRect/>
          </a:stretch>
        </p:blipFill>
        <p:spPr>
          <a:xfrm>
            <a:off x="2987824" y="2132856"/>
            <a:ext cx="4396543" cy="36499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4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19457" r="945" b="20616"/>
          <a:stretch/>
        </p:blipFill>
        <p:spPr>
          <a:xfrm>
            <a:off x="30584" y="1340768"/>
            <a:ext cx="9113416" cy="5140093"/>
          </a:xfrm>
        </p:spPr>
      </p:pic>
      <p:sp>
        <p:nvSpPr>
          <p:cNvPr id="2" name="TextBox 1"/>
          <p:cNvSpPr txBox="1"/>
          <p:nvPr/>
        </p:nvSpPr>
        <p:spPr>
          <a:xfrm>
            <a:off x="6516216" y="-81609"/>
            <a:ext cx="1487908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9600" dirty="0" smtClean="0">
                <a:solidFill>
                  <a:schemeClr val="bg1"/>
                </a:solidFill>
                <a:cs typeface="B Shekari" pitchFamily="2" charset="-78"/>
              </a:rPr>
              <a:t>میتوز </a:t>
            </a:r>
            <a:endParaRPr lang="fa-IR" sz="9600" dirty="0">
              <a:solidFill>
                <a:schemeClr val="bg1"/>
              </a:solidFill>
              <a:cs typeface="B Shekar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622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80112" y="856357"/>
            <a:ext cx="32819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800" dirty="0" smtClean="0">
                <a:solidFill>
                  <a:schemeClr val="bg1"/>
                </a:solidFill>
                <a:cs typeface="B Shekari" pitchFamily="2" charset="-78"/>
              </a:rPr>
              <a:t>تقسیم میتوز: وقتى که سلولى تقسیم مى شود و دو سلول یکسان به وجود مى آورد، یکى از مشخص ترین وقایع آن تقسیم هسته است. تقسیم هسته سلول به دو هسته همانند، میتوز نام دارد.</a:t>
            </a:r>
            <a:endParaRPr lang="fa-IR" sz="4800" dirty="0">
              <a:solidFill>
                <a:schemeClr val="bg1"/>
              </a:solidFill>
              <a:cs typeface="B Shekari" pitchFamily="2" charset="-7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" y="692696"/>
            <a:ext cx="5609044" cy="5328592"/>
          </a:xfrm>
        </p:spPr>
      </p:pic>
    </p:spTree>
    <p:extLst>
      <p:ext uri="{BB962C8B-B14F-4D97-AF65-F5344CB8AC3E}">
        <p14:creationId xmlns:p14="http://schemas.microsoft.com/office/powerpoint/2010/main" val="229457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876256" cy="6876256"/>
          </a:xfrm>
        </p:spPr>
      </p:pic>
    </p:spTree>
    <p:extLst>
      <p:ext uri="{BB962C8B-B14F-4D97-AF65-F5344CB8AC3E}">
        <p14:creationId xmlns:p14="http://schemas.microsoft.com/office/powerpoint/2010/main" val="173509315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5112568"/>
          </a:xfrm>
        </p:spPr>
      </p:pic>
      <p:sp>
        <p:nvSpPr>
          <p:cNvPr id="2" name="TextBox 1"/>
          <p:cNvSpPr txBox="1"/>
          <p:nvPr/>
        </p:nvSpPr>
        <p:spPr>
          <a:xfrm>
            <a:off x="5189393" y="404664"/>
            <a:ext cx="2917786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5400" dirty="0" smtClean="0">
                <a:solidFill>
                  <a:schemeClr val="bg1"/>
                </a:solidFill>
                <a:cs typeface="B Shekari" pitchFamily="2" charset="-78"/>
              </a:rPr>
              <a:t>مراحل تقسیم میتوز </a:t>
            </a:r>
            <a:endParaRPr lang="fa-IR" sz="5400" dirty="0">
              <a:solidFill>
                <a:schemeClr val="bg1"/>
              </a:solidFill>
              <a:cs typeface="B Shekar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81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5" y="0"/>
            <a:ext cx="4665712" cy="383281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" y="3635575"/>
            <a:ext cx="4680520" cy="324845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57" y="1276645"/>
            <a:ext cx="4355976" cy="560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9941" y="0"/>
            <a:ext cx="1648208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8800" dirty="0" smtClean="0">
                <a:solidFill>
                  <a:schemeClr val="bg2">
                    <a:lumMod val="25000"/>
                  </a:schemeClr>
                </a:solidFill>
                <a:cs typeface="A Salamat" pitchFamily="2" charset="-78"/>
              </a:rPr>
              <a:t>میتوز</a:t>
            </a:r>
            <a:endParaRPr lang="fa-IR" sz="8800" dirty="0">
              <a:solidFill>
                <a:schemeClr val="bg2">
                  <a:lumMod val="25000"/>
                </a:schemeClr>
              </a:solidFill>
              <a:cs typeface="A Salama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54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531440"/>
            <a:ext cx="2953512" cy="2176272"/>
          </a:xfrm>
        </p:spPr>
        <p:txBody>
          <a:bodyPr>
            <a:normAutofit/>
          </a:bodyPr>
          <a:lstStyle/>
          <a:p>
            <a:r>
              <a:rPr lang="fa-IR" sz="7200" dirty="0" smtClean="0">
                <a:solidFill>
                  <a:schemeClr val="bg1"/>
                </a:solidFill>
                <a:cs typeface="A Salamat" pitchFamily="2" charset="-78"/>
              </a:rPr>
              <a:t>تقسیم میوز</a:t>
            </a:r>
            <a:endParaRPr lang="fa-IR" sz="7200" dirty="0">
              <a:solidFill>
                <a:schemeClr val="bg1"/>
              </a:solidFill>
              <a:cs typeface="A Salamat" pitchFamily="2" charset="-7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r="4980"/>
          <a:stretch>
            <a:fillRect/>
          </a:stretch>
        </p:blipFill>
        <p:spPr>
          <a:xfrm>
            <a:off x="3131840" y="2060848"/>
            <a:ext cx="4483280" cy="37219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39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Custom 2">
      <a:dk1>
        <a:sysClr val="windowText" lastClr="000000"/>
      </a:dk1>
      <a:lt1>
        <a:sysClr val="window" lastClr="FFFFFF"/>
      </a:lt1>
      <a:dk2>
        <a:srgbClr val="FFE6CC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379</TotalTime>
  <Words>134</Words>
  <Application>Microsoft Office PowerPoint</Application>
  <PresentationFormat>On-screen Show (4:3)</PresentationFormat>
  <Paragraphs>18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Perspective</vt:lpstr>
      <vt:lpstr>PowerPoint Presentation</vt:lpstr>
      <vt:lpstr>تقسیم میوز و میتوز </vt:lpstr>
      <vt:lpstr>تقسیم میتوز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تقسیم میوز</vt:lpstr>
      <vt:lpstr>تقسیم میوز: در این تقسیم تعداد کروموزوم هاى سلول ها ى حاصل نصف مى شود. این تقسیم،اصولاً در اندام هاى جنسى و براى ایجاد سلول هاى جنسى که تعداد کروموزوم هاى آنها نصف تعدادکروموزوم هاى سلول هاى دیگر بدن است، صورت مىگیرد.</vt:lpstr>
      <vt:lpstr>PowerPoint Presentation</vt:lpstr>
      <vt:lpstr>PowerPoint Presentation</vt:lpstr>
      <vt:lpstr>PowerPoint Presentation</vt:lpstr>
      <vt:lpstr>مقایسه میوز و میتوز </vt:lpstr>
      <vt:lpstr>meiosis and mitosis difference</vt:lpstr>
      <vt:lpstr>PowerPoint Presentation</vt:lpstr>
      <vt:lpstr>PowerPoint Presentation</vt:lpstr>
      <vt:lpstr>PowerPoint Presentation</vt:lpstr>
      <vt:lpstr>PowerPoint Presentation</vt:lpstr>
      <vt:lpstr>میوز یا میتوز ؟؟؟</vt:lpstr>
      <vt:lpstr>PowerPoint Presentation</vt:lpstr>
      <vt:lpstr>میوز در انسان : به تعداد سلول های حاصل توجه فرمایید!!!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Negin</dc:creator>
  <cp:lastModifiedBy>MOAVENAT FANAVARI 2</cp:lastModifiedBy>
  <cp:revision>17</cp:revision>
  <dcterms:created xsi:type="dcterms:W3CDTF">2013-12-19T21:57:37Z</dcterms:created>
  <dcterms:modified xsi:type="dcterms:W3CDTF">2013-12-22T09:39:56Z</dcterms:modified>
</cp:coreProperties>
</file>